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1"/>
  </p:sldMasterIdLst>
  <p:notesMasterIdLst>
    <p:notesMasterId r:id="rId33"/>
  </p:notesMasterIdLst>
  <p:handoutMasterIdLst>
    <p:handoutMasterId r:id="rId34"/>
  </p:handoutMasterIdLst>
  <p:sldIdLst>
    <p:sldId id="256" r:id="rId2"/>
    <p:sldId id="298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99" r:id="rId11"/>
    <p:sldId id="283" r:id="rId12"/>
    <p:sldId id="284" r:id="rId13"/>
    <p:sldId id="287" r:id="rId14"/>
    <p:sldId id="288" r:id="rId15"/>
    <p:sldId id="300" r:id="rId16"/>
    <p:sldId id="301" r:id="rId17"/>
    <p:sldId id="302" r:id="rId18"/>
    <p:sldId id="303" r:id="rId19"/>
    <p:sldId id="289" r:id="rId20"/>
    <p:sldId id="290" r:id="rId21"/>
    <p:sldId id="291" r:id="rId22"/>
    <p:sldId id="292" r:id="rId23"/>
    <p:sldId id="304" r:id="rId24"/>
    <p:sldId id="305" r:id="rId25"/>
    <p:sldId id="306" r:id="rId26"/>
    <p:sldId id="293" r:id="rId27"/>
    <p:sldId id="294" r:id="rId28"/>
    <p:sldId id="295" r:id="rId29"/>
    <p:sldId id="296" r:id="rId30"/>
    <p:sldId id="307" r:id="rId31"/>
    <p:sldId id="297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16" autoAdjust="0"/>
    <p:restoredTop sz="90929"/>
  </p:normalViewPr>
  <p:slideViewPr>
    <p:cSldViewPr>
      <p:cViewPr varScale="1">
        <p:scale>
          <a:sx n="72" d="100"/>
          <a:sy n="72" d="100"/>
        </p:scale>
        <p:origin x="103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9.xml"/><Relationship Id="rId18" Type="http://schemas.openxmlformats.org/officeDocument/2006/relationships/slide" Target="slides/slide28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12" Type="http://schemas.openxmlformats.org/officeDocument/2006/relationships/slide" Target="slides/slide17.xml"/><Relationship Id="rId17" Type="http://schemas.openxmlformats.org/officeDocument/2006/relationships/slide" Target="slides/slide27.xml"/><Relationship Id="rId2" Type="http://schemas.openxmlformats.org/officeDocument/2006/relationships/slide" Target="slides/slide3.xml"/><Relationship Id="rId16" Type="http://schemas.openxmlformats.org/officeDocument/2006/relationships/slide" Target="slides/slide22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5.xml"/><Relationship Id="rId5" Type="http://schemas.openxmlformats.org/officeDocument/2006/relationships/slide" Target="slides/slide6.xml"/><Relationship Id="rId15" Type="http://schemas.openxmlformats.org/officeDocument/2006/relationships/slide" Target="slides/slide21.xml"/><Relationship Id="rId10" Type="http://schemas.openxmlformats.org/officeDocument/2006/relationships/slide" Target="slides/slide14.xml"/><Relationship Id="rId19" Type="http://schemas.openxmlformats.org/officeDocument/2006/relationships/slide" Target="slides/slide31.xml"/><Relationship Id="rId4" Type="http://schemas.openxmlformats.org/officeDocument/2006/relationships/slide" Target="slides/slide5.xml"/><Relationship Id="rId9" Type="http://schemas.openxmlformats.org/officeDocument/2006/relationships/slide" Target="slides/slide11.xml"/><Relationship Id="rId14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B55DCE82-0DE9-48B2-9F07-8C3200A60B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16E80E53-CA11-4B34-ADD2-C34B09EE2EA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42D129EE-6345-4626-B962-DB3811DAF1B8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FABECC53-02A8-48C2-83CA-C3F1B88DB0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6AACF2F-A694-41FA-9775-4D3921C6528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18473B3B-5D6D-461D-8558-779CF8BEDF2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E44CA22E-AB30-4FD6-A84D-692D5214815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683DB360-8363-441E-9FAA-DC78B43E3206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88978392-B572-4438-A8DD-B8867D4C79F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3494" name="Rectangle 6">
            <a:extLst>
              <a:ext uri="{FF2B5EF4-FFF2-40B4-BE49-F238E27FC236}">
                <a16:creationId xmlns:a16="http://schemas.microsoft.com/office/drawing/2014/main" id="{3E120139-6283-4A45-B9C5-64EE3021282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63495" name="Rectangle 7">
            <a:extLst>
              <a:ext uri="{FF2B5EF4-FFF2-40B4-BE49-F238E27FC236}">
                <a16:creationId xmlns:a16="http://schemas.microsoft.com/office/drawing/2014/main" id="{AC65674E-9A2F-4803-A2FD-DD7DC22208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BCDB5DA-FA2F-46F4-8EE0-F4E9DA8061C8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0B746E0-C3DF-46DD-ADC9-5DEBE40457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E846F4-02B2-4339-B9FB-487ED49C5AA0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E14993B2-1791-4ACA-93CE-8970F0924C6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F4B2DFC2-0E07-4660-B3E3-8849D0391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02CCFB8-4A76-4F2C-8D87-BFFB507B21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C4FB84-DB89-4DC8-B8B8-7AFDADA3F9A7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1AA5D133-2720-4F98-A0B6-1591920B0FD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85A5D26-1A4A-4EBE-85E6-6370A45F4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387DEF9-0DD3-447E-97CA-2D36BE5FCD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C2806-6516-451C-8E01-94494224A2AB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B79E0684-8A81-492E-8C7A-FCC79D13D34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3BA645E2-8BCA-4976-B14E-4B2B56A15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CF60A32-AC2E-471E-96C9-4F64B337E3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8F046B-47CE-47D0-91AE-DA1977BB2CF3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292FA803-9F89-484D-9D7E-8CE1D69D7FC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420A7F9E-598A-4106-9575-AE9C2512BE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228393F-35F4-4E7D-BD75-6652544A8B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341078-C00F-4517-AE65-7C33643906B7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727577DF-DFDF-4CF1-8D27-8BB5FD74F05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71CF79A7-7600-432A-AE19-73DC5ACC2C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CA37A6D-E894-4D48-9828-346704BFC7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F2EAC5-9F68-4036-86ED-8AA2F16FA095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10E7CCC-81C3-4595-92CF-25E4AA8740C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2073727A-21C4-4061-96AD-829652B958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424D839-EA42-424C-9077-8E05FFBCA0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54B8D9-8E02-451F-BCBB-B9362190218E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C9E55218-AB7F-4CA4-B90C-E2FB0E1D757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7F26DB56-8093-4A19-A661-ABFDDC882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71ED428-8EED-4ABD-BC15-7FAABD00A5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73B74F-09A7-41F0-9D6D-EEEB5378CF3C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B51248B7-DB8B-44F0-A3C7-4AB693D62F6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4BE9241-09B3-492B-B387-C33888E04B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67C5319-B113-4CCC-B54A-25B9BC355C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E64836-6AD8-48AC-B98A-9FB3362CCEBC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4C14F73C-21A1-4E1A-A5A7-BFA49A8008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021BC795-57AC-4D07-BD5D-87DD4FFD6C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28D9558-1251-4B09-9DFA-287C267A71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E2A05EE-F97E-4B76-8E3C-4F4053001234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820892B-806C-41BD-9C32-407A6E72D84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1F3154E2-69CE-4CEB-8222-D07CF11C7A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8DA9ABD-F27F-4E85-B83F-9D326D6A0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AFD656-A559-49A9-9B24-47AED9173D41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17B5FE5C-C1C6-4812-AACB-404F4A86B62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4FD1DE7E-02D4-453A-9C3A-968681C487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B68531B-CEBE-4A34-8961-7925DE7E9E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C435EB-80AF-421E-88B9-B5AE63B10B1C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F872B38F-9B4B-40B1-B7CE-1DAF1E24D46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D3ABF4A9-2151-4EAE-AAE5-789F10B16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3D634B9-CECD-4AF6-84E7-BCE09FBCC1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0FAE6C-5E57-411F-BE09-B1744E7315AC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2D4646CB-5849-4B8D-A2BB-8C37DD4627E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B99FBB0A-678A-41F1-B025-8A0DD963A0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1CB2039-5115-456D-B91E-65C56CF0A6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FA9595-FE2D-400F-B0E1-FEC9F7F914D6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0665B82C-60AD-4ED7-A1FB-4A30D5A271B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395ABAA1-3A45-45CD-83FE-4E668B9768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163A4F8-5636-4F8A-BE1C-506492E58C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EDEB8-B1F5-4A1E-81D0-309F96328AE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BF2D5550-3232-4065-B719-5D869E4EED1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730FB04-6FA3-40A8-94DB-AB0DD7A38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54AF9F1-A9C9-4EB0-BEC0-0E1B86581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65981D-34BE-4277-8077-ADF9E67E9134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6E439D06-49CD-4B67-9F46-DF6C90C2157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F5B6A83F-CAA6-454F-BE20-6E55CF6D1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C039B29-EA8B-4F42-8D42-3A37270FE4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075FEB-BE4F-40C2-8BEC-EEB0E0FD1DF7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8AEA8F4A-BCFF-4A90-9D56-010E85267F9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0AF8AA39-D535-49EB-B8EE-E2B16F78D3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19E3A4-45A4-4FB5-A265-AD5D3E5D48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0F1ED-FE6A-4A61-92BC-18A2ACAC49CA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8591398-8EF5-4E4B-8961-D9398E3FC82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019D2B6D-7F2E-458B-9CEB-4A168E186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69EA87E-846B-477B-8852-AB97175EF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7B5975-CCEA-4F9C-B7CE-9769B22FA1D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56D483B0-26EC-438F-954D-06A85811975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863A6739-AEEE-4576-A994-7ADB2AFBCD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710A1DF-277D-4C19-B7FA-90F036F60C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18FDD4-6B9D-4891-9540-2E354DDAB68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97292531-4F6A-435A-AF72-060BC59B4EA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8CFFA949-70C7-49CC-A5D4-1F9E52393C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B822E9B-1336-42DE-9416-397D95DF7C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65C024-8B5F-41AA-B062-655913A8155C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DEF14D23-61FD-486E-A51F-63AE1D48476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19D930B-ED4F-4822-B0F6-B245B8A971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7E5A2208-D428-43BB-8B6B-4697CB8BB65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77216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B2E8F485-34BE-47A1-9180-DCBB9E414B9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14400" y="3028950"/>
            <a:ext cx="6400800" cy="1771650"/>
          </a:xfrm>
        </p:spPr>
        <p:txBody>
          <a:bodyPr/>
          <a:lstStyle>
            <a:lvl1pPr marL="0" indent="0">
              <a:buFontTx/>
              <a:buNone/>
              <a:defRPr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21452A0A-6612-4157-A970-BE2728212C9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200" y="6229350"/>
            <a:ext cx="1930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endParaRPr lang="en-GB" altLang="en-US"/>
          </a:p>
        </p:txBody>
      </p:sp>
      <p:sp>
        <p:nvSpPr>
          <p:cNvPr id="110597" name="Rectangle 5">
            <a:extLst>
              <a:ext uri="{FF2B5EF4-FFF2-40B4-BE49-F238E27FC236}">
                <a16:creationId xmlns:a16="http://schemas.microsoft.com/office/drawing/2014/main" id="{877D26DF-556E-4DFE-99D9-187ABDE8786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49600" y="6229350"/>
            <a:ext cx="28448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endParaRPr lang="en-GB" altLang="en-US"/>
          </a:p>
        </p:txBody>
      </p:sp>
      <p:sp>
        <p:nvSpPr>
          <p:cNvPr id="110598" name="Rectangle 6">
            <a:extLst>
              <a:ext uri="{FF2B5EF4-FFF2-40B4-BE49-F238E27FC236}">
                <a16:creationId xmlns:a16="http://schemas.microsoft.com/office/drawing/2014/main" id="{F141B43A-40D3-44E9-BD3C-3719981DB0D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04000" y="6229350"/>
            <a:ext cx="18288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fld id="{BC79EE2B-8991-4D51-9C22-E809D75926A3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110599" name="Line 7">
            <a:extLst>
              <a:ext uri="{FF2B5EF4-FFF2-40B4-BE49-F238E27FC236}">
                <a16:creationId xmlns:a16="http://schemas.microsoft.com/office/drawing/2014/main" id="{667C8622-72D7-4733-8B2C-5EFD436458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2492375"/>
            <a:ext cx="81534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D3955-A17B-4D7F-B302-403CFEBB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39F8E-A490-4BE3-A3A8-20CEB78A4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184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688B09-CDC9-49A4-9A25-6DE7ED208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78600" y="152400"/>
            <a:ext cx="205740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72E1EC-E647-4C1C-9828-2AA581F3F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601980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08398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29F44-FE75-4519-A0E2-E6F6443BB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52400"/>
            <a:ext cx="8204200" cy="838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574C9D3-BDE2-4136-BDE8-0219D47A7578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066800"/>
            <a:ext cx="8178800" cy="5638800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0045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42BE-C14D-4676-8C2B-0C8A4560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DDC49-44C1-49D9-965E-9946E54B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329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93BD-EC93-46BB-BEA1-814FFD40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89C1A-9732-4EFC-A85A-375D1715B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0027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77DD8-4770-465B-850A-08408F1DD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CB28F-BE31-4644-9216-E651F4F9B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132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515DF-ADC0-46EE-BF14-3B8463D9F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2800" y="1066800"/>
            <a:ext cx="40132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0826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217A-2E7D-44BC-8AB0-2A5A3443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52A49-817A-428D-8F81-FE00B3253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E8980-9070-42A5-B996-3453B7D23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B8A37-8E8C-48ED-A146-996FD7E8D7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CCAF2F-8698-4C2C-8860-967A97F68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277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6C55-B77C-4939-AFD8-E0B957BE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837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609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63B07-BD32-4D55-A5E6-89E4D16B2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447DF-DADB-4278-A680-12C43533F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E55D10-78D0-440D-AE9B-65EA53B9D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0761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1912-93C5-4E82-9ABD-B1C13778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9CC50-F30C-438F-A7E5-FF1AEFB03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0C0C8-2737-4114-B6FE-7F831190E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674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FC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64CC295C-224F-4B12-8910-E50A33170F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6E1954F1-E834-48FF-B04A-750B54221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9572" name="Line 4">
            <a:extLst>
              <a:ext uri="{FF2B5EF4-FFF2-40B4-BE49-F238E27FC236}">
                <a16:creationId xmlns:a16="http://schemas.microsoft.com/office/drawing/2014/main" id="{D971FE3F-AF40-4DBB-A80D-4D8071CC28E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981075"/>
            <a:ext cx="81534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—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+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o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B58F7D1D-D965-461B-B663-691A1B29E00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/>
              <a:t>William Stallings </a:t>
            </a:r>
            <a:br>
              <a:rPr lang="en-GB" altLang="en-US"/>
            </a:br>
            <a:r>
              <a:rPr lang="en-GB" altLang="en-US"/>
              <a:t>Computer Organization </a:t>
            </a:r>
            <a:br>
              <a:rPr lang="en-GB" altLang="en-US"/>
            </a:br>
            <a:r>
              <a:rPr lang="en-GB" altLang="en-US"/>
              <a:t>and Architecture</a:t>
            </a:r>
            <a:br>
              <a:rPr lang="en-GB" altLang="en-US"/>
            </a:br>
            <a:r>
              <a:rPr lang="en-GB" altLang="en-US"/>
              <a:t>8</a:t>
            </a:r>
            <a:r>
              <a:rPr lang="en-GB" altLang="en-US" baseline="30000"/>
              <a:t>th</a:t>
            </a:r>
            <a:r>
              <a:rPr lang="en-GB" altLang="en-US"/>
              <a:t> Edition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F9E7BCF-737C-4F1A-B38C-EF5AADA461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en-US"/>
              <a:t>Chapter 16</a:t>
            </a:r>
          </a:p>
          <a:p>
            <a:r>
              <a:rPr lang="en-GB" altLang="en-US"/>
              <a:t>Micro-programmed Control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6C737E-9FDA-48A8-805C-0B3AF96F38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17"/>
    </mc:Choice>
    <mc:Fallback>
      <p:transition spd="slow" advTm="31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FA28E4D7-6260-4DF2-8D58-638D90273F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Typical Microinstruction Formats</a:t>
            </a:r>
          </a:p>
        </p:txBody>
      </p:sp>
      <p:pic>
        <p:nvPicPr>
          <p:cNvPr id="93188" name="Picture 4">
            <a:extLst>
              <a:ext uri="{FF2B5EF4-FFF2-40B4-BE49-F238E27FC236}">
                <a16:creationId xmlns:a16="http://schemas.microsoft.com/office/drawing/2014/main" id="{9915FA28-F937-43CF-B39B-A890791BF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19188"/>
            <a:ext cx="7799388" cy="549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7B40BA8-FBB4-4AD9-9471-C7FED0E3C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7"/>
    </mc:Choice>
    <mc:Fallback>
      <p:transition spd="slow" advTm="31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1557343-679C-426B-9676-C4757ACE4A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Compromise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38CA112E-A5C8-45E1-8E44-8E4C2F2C8E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Divide control signals into disjoint groups</a:t>
            </a:r>
          </a:p>
          <a:p>
            <a:r>
              <a:rPr lang="en-GB" altLang="en-US"/>
              <a:t>Implement each group as separate field in memory word</a:t>
            </a:r>
          </a:p>
          <a:p>
            <a:r>
              <a:rPr lang="en-GB" altLang="en-US"/>
              <a:t>Supports reasonable levels of parallelism without too much complexity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F8E6437-19FF-47B5-9AC2-AB053CFF3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18"/>
    </mc:Choice>
    <mc:Fallback>
      <p:transition spd="slow" advTm="56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9D9DD3ED-2215-4AFC-B2E1-24CF204B55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Organization of</a:t>
            </a:r>
            <a:br>
              <a:rPr lang="en-GB" altLang="en-US"/>
            </a:br>
            <a:r>
              <a:rPr lang="en-GB" altLang="en-US"/>
              <a:t>Control Memory</a:t>
            </a:r>
          </a:p>
        </p:txBody>
      </p:sp>
      <p:pic>
        <p:nvPicPr>
          <p:cNvPr id="44049" name="Picture 17">
            <a:extLst>
              <a:ext uri="{FF2B5EF4-FFF2-40B4-BE49-F238E27FC236}">
                <a16:creationId xmlns:a16="http://schemas.microsoft.com/office/drawing/2014/main" id="{61EEA747-CCB6-4839-B2E7-43073161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8" y="0"/>
            <a:ext cx="509111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04F151-11E9-4B43-8B5D-14BFDD4D5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19"/>
    </mc:Choice>
    <mc:Fallback>
      <p:transition spd="slow" advTm="36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EFD24697-DB20-4BB3-88B8-CF7BBF3DE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Control Unit</a:t>
            </a:r>
          </a:p>
        </p:txBody>
      </p:sp>
      <p:pic>
        <p:nvPicPr>
          <p:cNvPr id="47141" name="Picture 37">
            <a:extLst>
              <a:ext uri="{FF2B5EF4-FFF2-40B4-BE49-F238E27FC236}">
                <a16:creationId xmlns:a16="http://schemas.microsoft.com/office/drawing/2014/main" id="{03A88B0C-5EAB-4E80-A78E-84D10119C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1522413"/>
            <a:ext cx="3948113" cy="381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F817FC-7887-4645-A6C5-6EC4F05B7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29"/>
    </mc:Choice>
    <mc:Fallback>
      <p:transition spd="slow" advTm="25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36BB2EE2-8E77-44BC-BF8E-E19FC65B49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Control Unit Function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22DCAE34-3072-4513-99EA-DAD7B42F9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/>
              <a:t>Sequence login unit issues read command</a:t>
            </a:r>
          </a:p>
          <a:p>
            <a:r>
              <a:rPr lang="en-GB" altLang="en-US" sz="2400"/>
              <a:t>Word specified in control address register is read into control buffer register</a:t>
            </a:r>
          </a:p>
          <a:p>
            <a:r>
              <a:rPr lang="en-GB" altLang="en-US" sz="2400"/>
              <a:t>Control buffer register contents generates control signals and next address information</a:t>
            </a:r>
          </a:p>
          <a:p>
            <a:r>
              <a:rPr lang="en-GB" altLang="en-US" sz="2400"/>
              <a:t>Sequence login loads new address into control buffer register based on next address information from control buffer register and ALU flags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AAFE7A-1F8B-4A65-8A7E-05EDBC950C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08"/>
    </mc:Choice>
    <mc:Fallback>
      <p:transition spd="slow" advTm="44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Rectangle 4">
            <a:extLst>
              <a:ext uri="{FF2B5EF4-FFF2-40B4-BE49-F238E27FC236}">
                <a16:creationId xmlns:a16="http://schemas.microsoft.com/office/drawing/2014/main" id="{194D4682-9949-4FF2-920D-5D74C1D013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Next Address Decision</a:t>
            </a:r>
          </a:p>
        </p:txBody>
      </p:sp>
      <p:sp>
        <p:nvSpPr>
          <p:cNvPr id="94213" name="Rectangle 5">
            <a:extLst>
              <a:ext uri="{FF2B5EF4-FFF2-40B4-BE49-F238E27FC236}">
                <a16:creationId xmlns:a16="http://schemas.microsoft.com/office/drawing/2014/main" id="{AEFA1495-0EFA-406A-977E-21E56026F2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Depending on ALU flags and control buffer register</a:t>
            </a:r>
          </a:p>
          <a:p>
            <a:pPr lvl="1"/>
            <a:r>
              <a:rPr lang="en-GB" altLang="en-US"/>
              <a:t>Get next instruction</a:t>
            </a:r>
          </a:p>
          <a:p>
            <a:pPr lvl="2"/>
            <a:r>
              <a:rPr lang="en-GB" altLang="en-US"/>
              <a:t>Add 1 to control address register</a:t>
            </a:r>
          </a:p>
          <a:p>
            <a:pPr lvl="1"/>
            <a:r>
              <a:rPr lang="en-GB" altLang="en-US"/>
              <a:t>Jump to new routine based on jump microinstruction</a:t>
            </a:r>
          </a:p>
          <a:p>
            <a:pPr lvl="2"/>
            <a:r>
              <a:rPr lang="en-GB" altLang="en-US"/>
              <a:t>Load address field of control buffer register into control address register</a:t>
            </a:r>
          </a:p>
          <a:p>
            <a:pPr lvl="1"/>
            <a:r>
              <a:rPr lang="en-GB" altLang="en-US"/>
              <a:t>Jump to machine instruction routine</a:t>
            </a:r>
          </a:p>
          <a:p>
            <a:pPr lvl="2"/>
            <a:r>
              <a:rPr lang="en-GB" altLang="en-US"/>
              <a:t>Load control address register based on opcode in IR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8857B4C-0DB0-4639-B096-9C78EE8A67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96"/>
    </mc:Choice>
    <mc:Fallback>
      <p:transition spd="slow" advTm="28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8226DBBF-3BEF-43C8-8015-A97D36711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Functioning of Microprogrammed </a:t>
            </a:r>
            <a:br>
              <a:rPr lang="en-GB" altLang="en-US"/>
            </a:br>
            <a:r>
              <a:rPr lang="en-GB" altLang="en-US"/>
              <a:t>Control Unit</a:t>
            </a:r>
          </a:p>
        </p:txBody>
      </p:sp>
      <p:pic>
        <p:nvPicPr>
          <p:cNvPr id="95236" name="Picture 4">
            <a:extLst>
              <a:ext uri="{FF2B5EF4-FFF2-40B4-BE49-F238E27FC236}">
                <a16:creationId xmlns:a16="http://schemas.microsoft.com/office/drawing/2014/main" id="{7E0AB7AC-7EDD-4297-824C-911ECB80B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66800"/>
            <a:ext cx="46101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DD5819D-6A67-4268-B982-8587E26226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6"/>
    </mc:Choice>
    <mc:Fallback>
      <p:transition spd="slow" advTm="5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EF435949-931E-4F98-B758-3FF19D098E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Wilkes Control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BDCB3BD9-F3A4-4B92-A8B6-975EF2B63E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1951</a:t>
            </a:r>
          </a:p>
          <a:p>
            <a:r>
              <a:rPr lang="en-GB" altLang="en-US"/>
              <a:t>Matrix partially filled with diodes</a:t>
            </a:r>
          </a:p>
          <a:p>
            <a:r>
              <a:rPr lang="en-GB" altLang="en-US"/>
              <a:t>During cycle, one row activated</a:t>
            </a:r>
          </a:p>
          <a:p>
            <a:pPr lvl="1"/>
            <a:r>
              <a:rPr lang="en-GB" altLang="en-US"/>
              <a:t>Generates signals where diode present</a:t>
            </a:r>
          </a:p>
          <a:p>
            <a:pPr lvl="1"/>
            <a:r>
              <a:rPr lang="en-GB" altLang="en-US"/>
              <a:t>First part of row generates control</a:t>
            </a:r>
          </a:p>
          <a:p>
            <a:pPr lvl="1"/>
            <a:r>
              <a:rPr lang="en-GB" altLang="en-US"/>
              <a:t>Second generates address for next cycle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69A1C73-5C14-481D-9692-E696208B4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49"/>
    </mc:Choice>
    <mc:Fallback>
      <p:transition spd="slow" advTm="77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3864DAFD-3F7F-4F15-A4BE-40DBB61FB9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Wilkes's Microprogrammed Control Unit</a:t>
            </a:r>
          </a:p>
        </p:txBody>
      </p:sp>
      <p:pic>
        <p:nvPicPr>
          <p:cNvPr id="97284" name="Picture 4">
            <a:extLst>
              <a:ext uri="{FF2B5EF4-FFF2-40B4-BE49-F238E27FC236}">
                <a16:creationId xmlns:a16="http://schemas.microsoft.com/office/drawing/2014/main" id="{712C8B43-85DF-493F-8302-AE661A3B0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06488"/>
            <a:ext cx="8382000" cy="567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2210A3-5773-4367-9017-A91247856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44"/>
    </mc:Choice>
    <mc:Fallback>
      <p:transition spd="slow" advTm="31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C35D7127-A7BC-4400-92A8-69232DC3D9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Advantages and Disadvantages of Microprogramming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4F44A7C-88C4-4676-B066-CB1EDC8F90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Simplifies design of control unit</a:t>
            </a:r>
          </a:p>
          <a:p>
            <a:pPr lvl="1"/>
            <a:r>
              <a:rPr lang="en-GB" altLang="en-US"/>
              <a:t>Cheaper</a:t>
            </a:r>
          </a:p>
          <a:p>
            <a:pPr lvl="1"/>
            <a:r>
              <a:rPr lang="en-GB" altLang="en-US"/>
              <a:t>Less error-prone</a:t>
            </a:r>
          </a:p>
          <a:p>
            <a:r>
              <a:rPr lang="en-GB" altLang="en-US"/>
              <a:t>Slower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7942D00-1777-40A9-9806-94A232CFC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49"/>
    </mc:Choice>
    <mc:Fallback>
      <p:transition spd="slow" advTm="95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84E87D45-0026-4C49-8073-F6313DCC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Control Unit Organization</a:t>
            </a:r>
          </a:p>
        </p:txBody>
      </p:sp>
      <p:pic>
        <p:nvPicPr>
          <p:cNvPr id="92164" name="Picture 4">
            <a:extLst>
              <a:ext uri="{FF2B5EF4-FFF2-40B4-BE49-F238E27FC236}">
                <a16:creationId xmlns:a16="http://schemas.microsoft.com/office/drawing/2014/main" id="{558B2DC4-D999-4EA2-A01E-B414FD7BD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048125" cy="538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AE2A4F-21B1-41C8-9465-4FA2D387BF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62"/>
    </mc:Choice>
    <mc:Fallback>
      <p:transition spd="slow" advTm="58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EA848518-4B27-46AC-A9AA-CAA37E4AFA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Tasks Done By Microprogrammed Control Unit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401B385B-76D6-4758-81B5-42F75B6173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Microinstruction sequencing</a:t>
            </a:r>
          </a:p>
          <a:p>
            <a:r>
              <a:rPr lang="en-GB" altLang="en-US"/>
              <a:t>Microinstruction execution</a:t>
            </a:r>
          </a:p>
          <a:p>
            <a:r>
              <a:rPr lang="en-GB" altLang="en-US"/>
              <a:t>Must consider both together</a:t>
            </a:r>
          </a:p>
          <a:p>
            <a:endParaRPr lang="en-GB" altLang="en-US"/>
          </a:p>
          <a:p>
            <a:endParaRPr lang="en-GB" altLang="en-US"/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2D25BD2-4D3A-47FD-805E-C25DE36CA0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19"/>
    </mc:Choice>
    <mc:Fallback>
      <p:transition spd="slow" advTm="33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B12687D5-5E6A-44FA-9195-75D454E51D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Design Considerations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9D3A128D-2949-4A82-8E59-00E6FB282E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Size of microinstructions</a:t>
            </a:r>
          </a:p>
          <a:p>
            <a:r>
              <a:rPr lang="en-GB" altLang="en-US"/>
              <a:t>Address generation time</a:t>
            </a:r>
          </a:p>
          <a:p>
            <a:pPr lvl="1"/>
            <a:r>
              <a:rPr lang="en-GB" altLang="en-US"/>
              <a:t>Determined by instruction register</a:t>
            </a:r>
          </a:p>
          <a:p>
            <a:pPr lvl="2"/>
            <a:r>
              <a:rPr lang="en-GB" altLang="en-US"/>
              <a:t>Once per cycle, after instruction is fetched</a:t>
            </a:r>
          </a:p>
          <a:p>
            <a:pPr lvl="1"/>
            <a:r>
              <a:rPr lang="en-GB" altLang="en-US"/>
              <a:t>Next sequential address</a:t>
            </a:r>
          </a:p>
          <a:p>
            <a:pPr lvl="2"/>
            <a:r>
              <a:rPr lang="en-GB" altLang="en-US"/>
              <a:t>Common in most designed</a:t>
            </a:r>
          </a:p>
          <a:p>
            <a:pPr lvl="1"/>
            <a:r>
              <a:rPr lang="en-GB" altLang="en-US"/>
              <a:t>Branches</a:t>
            </a:r>
          </a:p>
          <a:p>
            <a:pPr lvl="2"/>
            <a:r>
              <a:rPr lang="en-GB" altLang="en-US"/>
              <a:t>Both conditional and unconditional</a:t>
            </a:r>
          </a:p>
          <a:p>
            <a:endParaRPr lang="en-GB" altLang="en-US"/>
          </a:p>
          <a:p>
            <a:pPr lvl="1"/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76EF7B6-F7C9-49D5-9DF5-5C85754F0F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35"/>
    </mc:Choice>
    <mc:Fallback>
      <p:transition spd="slow" advTm="31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36DE0416-A8B7-4247-B757-FF0DB43DC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Sequencing Techniques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DB94002E-0BAE-4C12-AC2F-753062861A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Based on current microinstruction, condition flags, contents of IR, control memory address must be generated</a:t>
            </a:r>
          </a:p>
          <a:p>
            <a:r>
              <a:rPr lang="en-GB" altLang="en-US"/>
              <a:t>Based on format of address information</a:t>
            </a:r>
          </a:p>
          <a:p>
            <a:pPr lvl="1"/>
            <a:r>
              <a:rPr lang="en-GB" altLang="en-US"/>
              <a:t>Two address fields</a:t>
            </a:r>
          </a:p>
          <a:p>
            <a:pPr lvl="1"/>
            <a:r>
              <a:rPr lang="en-GB" altLang="en-US"/>
              <a:t>Single address field</a:t>
            </a:r>
          </a:p>
          <a:p>
            <a:pPr lvl="1"/>
            <a:r>
              <a:rPr lang="en-GB" altLang="en-US"/>
              <a:t>Variable format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94B4F99-9F8D-4A3C-B5B4-4D1104D3D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17"/>
    </mc:Choice>
    <mc:Fallback>
      <p:transition spd="slow" advTm="44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C79A080A-DA4A-4D3B-AFAE-C773A3EA9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Branch Control Logic: </a:t>
            </a:r>
            <a:br>
              <a:rPr lang="en-GB" altLang="en-US"/>
            </a:br>
            <a:r>
              <a:rPr lang="en-GB" altLang="en-US"/>
              <a:t>Two Address Fields</a:t>
            </a:r>
          </a:p>
        </p:txBody>
      </p:sp>
      <p:pic>
        <p:nvPicPr>
          <p:cNvPr id="98308" name="Picture 4">
            <a:extLst>
              <a:ext uri="{FF2B5EF4-FFF2-40B4-BE49-F238E27FC236}">
                <a16:creationId xmlns:a16="http://schemas.microsoft.com/office/drawing/2014/main" id="{DFA8CDB4-556A-47DD-8739-8E5513FAF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52400"/>
            <a:ext cx="3908425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DD2C84-6F6D-44DA-8D6C-B1877E0AD3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35"/>
    </mc:Choice>
    <mc:Fallback>
      <p:transition spd="slow" advTm="29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2587DFF3-1A4B-49AD-8FB0-56C7A953BC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609600"/>
            <a:ext cx="8204200" cy="838200"/>
          </a:xfrm>
        </p:spPr>
        <p:txBody>
          <a:bodyPr/>
          <a:lstStyle/>
          <a:p>
            <a:r>
              <a:rPr lang="en-GB" altLang="en-US"/>
              <a:t>Branch Control</a:t>
            </a:r>
            <a:br>
              <a:rPr lang="en-GB" altLang="en-US"/>
            </a:br>
            <a:r>
              <a:rPr lang="en-GB" altLang="en-US"/>
              <a:t>Logic: Single </a:t>
            </a:r>
            <a:br>
              <a:rPr lang="en-GB" altLang="en-US"/>
            </a:br>
            <a:r>
              <a:rPr lang="en-GB" altLang="en-US"/>
              <a:t>Address Field</a:t>
            </a:r>
          </a:p>
        </p:txBody>
      </p:sp>
      <p:pic>
        <p:nvPicPr>
          <p:cNvPr id="99332" name="Picture 4">
            <a:extLst>
              <a:ext uri="{FF2B5EF4-FFF2-40B4-BE49-F238E27FC236}">
                <a16:creationId xmlns:a16="http://schemas.microsoft.com/office/drawing/2014/main" id="{F255CBE4-5CC5-49FA-A2E7-255F9AE77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213" y="228600"/>
            <a:ext cx="5157787" cy="6427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A8FDB9-681F-4D07-98AB-421DB9981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04"/>
    </mc:Choice>
    <mc:Fallback>
      <p:transition spd="slow" advTm="22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06C057FE-378F-442A-AD49-86CE359E93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609600"/>
            <a:ext cx="8204200" cy="838200"/>
          </a:xfrm>
        </p:spPr>
        <p:txBody>
          <a:bodyPr/>
          <a:lstStyle/>
          <a:p>
            <a:r>
              <a:rPr lang="en-GB" altLang="en-US"/>
              <a:t>Branch Control </a:t>
            </a:r>
            <a:br>
              <a:rPr lang="en-GB" altLang="en-US"/>
            </a:br>
            <a:r>
              <a:rPr lang="en-GB" altLang="en-US"/>
              <a:t>Logic: Variable </a:t>
            </a:r>
            <a:br>
              <a:rPr lang="en-GB" altLang="en-US"/>
            </a:br>
            <a:r>
              <a:rPr lang="en-GB" altLang="en-US"/>
              <a:t>Format</a:t>
            </a: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7F4305DC-2D00-4D5A-ADA8-29435ED00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38" y="131763"/>
            <a:ext cx="5403850" cy="657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4D11C26-7E3D-406F-91A8-8903A3F6F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73"/>
    </mc:Choice>
    <mc:Fallback>
      <p:transition spd="slow" advTm="24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C3D77D7-5044-4898-B1F1-8B3A3AE00A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Address Generation</a:t>
            </a:r>
          </a:p>
        </p:txBody>
      </p:sp>
      <p:graphicFrame>
        <p:nvGraphicFramePr>
          <p:cNvPr id="58403" name="Group 35">
            <a:extLst>
              <a:ext uri="{FF2B5EF4-FFF2-40B4-BE49-F238E27FC236}">
                <a16:creationId xmlns:a16="http://schemas.microsoft.com/office/drawing/2014/main" id="{7CD0E923-03FC-4D76-AAF0-F0CE1614C3F9}"/>
              </a:ext>
            </a:extLst>
          </p:cNvPr>
          <p:cNvGraphicFramePr>
            <a:graphicFrameLocks noGrp="1"/>
          </p:cNvGraphicFramePr>
          <p:nvPr>
            <p:ph type="tbl" idx="1"/>
          </p:nvPr>
        </p:nvGraphicFramePr>
        <p:xfrm>
          <a:off x="457200" y="1066800"/>
          <a:ext cx="8178800" cy="3263901"/>
        </p:xfrm>
        <a:graphic>
          <a:graphicData uri="http://schemas.openxmlformats.org/drawingml/2006/table">
            <a:tbl>
              <a:tblPr/>
              <a:tblGrid>
                <a:gridCol w="4089400">
                  <a:extLst>
                    <a:ext uri="{9D8B030D-6E8A-4147-A177-3AD203B41FA5}">
                      <a16:colId xmlns:a16="http://schemas.microsoft.com/office/drawing/2014/main" val="2518925650"/>
                    </a:ext>
                  </a:extLst>
                </a:gridCol>
                <a:gridCol w="4089400">
                  <a:extLst>
                    <a:ext uri="{9D8B030D-6E8A-4147-A177-3AD203B41FA5}">
                      <a16:colId xmlns:a16="http://schemas.microsoft.com/office/drawing/2014/main" val="1715935730"/>
                    </a:ext>
                  </a:extLst>
                </a:gridCol>
              </a:tblGrid>
              <a:tr h="820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Explicit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Implicit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593490"/>
                  </a:ext>
                </a:extLst>
              </a:tr>
              <a:tr h="820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Two-field			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Mapping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574477"/>
                  </a:ext>
                </a:extLst>
              </a:tr>
              <a:tr h="822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Unconditional Branch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Addition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404001"/>
                  </a:ext>
                </a:extLst>
              </a:tr>
              <a:tr h="8001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Conditional branch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defRPr kumimoji="1"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8080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GB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</a:rPr>
                        <a:t>Residual control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91995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D77A38B-B695-497C-85EF-041E3C5C54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88"/>
    </mc:Choice>
    <mc:Fallback>
      <p:transition spd="slow" advTm="28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>
            <a:extLst>
              <a:ext uri="{FF2B5EF4-FFF2-40B4-BE49-F238E27FC236}">
                <a16:creationId xmlns:a16="http://schemas.microsoft.com/office/drawing/2014/main" id="{2198F29D-AA7F-48A3-9F25-5E2C8CA1D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Execution</a:t>
            </a:r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A692EE66-5679-4421-A851-6A2128FF9D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The cycle is the basic event</a:t>
            </a:r>
          </a:p>
          <a:p>
            <a:r>
              <a:rPr lang="en-GB" altLang="en-US"/>
              <a:t>Each cycle is made up of two events</a:t>
            </a:r>
          </a:p>
          <a:p>
            <a:pPr lvl="1"/>
            <a:r>
              <a:rPr lang="en-GB" altLang="en-US"/>
              <a:t>Fetch</a:t>
            </a:r>
          </a:p>
          <a:p>
            <a:pPr lvl="2"/>
            <a:r>
              <a:rPr lang="en-GB" altLang="en-US"/>
              <a:t>Determined by generation of microinstruction address</a:t>
            </a:r>
          </a:p>
          <a:p>
            <a:pPr lvl="1"/>
            <a:r>
              <a:rPr lang="en-GB" altLang="en-US"/>
              <a:t>Execute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3C6E1D6-F989-4C4A-BCAA-3613FF48E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04"/>
    </mc:Choice>
    <mc:Fallback>
      <p:transition spd="slow" advTm="19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2E1C5370-480B-41DB-A014-D239500A55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Execute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AD99393B-0F2B-451E-A20A-F9222521C0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Effect is to generate control signals</a:t>
            </a:r>
          </a:p>
          <a:p>
            <a:r>
              <a:rPr lang="en-GB" altLang="en-US"/>
              <a:t>Some control points internal to processor</a:t>
            </a:r>
          </a:p>
          <a:p>
            <a:r>
              <a:rPr lang="en-GB" altLang="en-US"/>
              <a:t>Rest go to external control bus or other interface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880193-3039-4B9C-987A-01100BB713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55"/>
    </mc:Choice>
    <mc:Fallback>
      <p:transition spd="slow" advTm="21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953B67AE-818E-4B06-80BD-5378865AAB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Control Unit </a:t>
            </a:r>
            <a:br>
              <a:rPr lang="en-GB" altLang="en-US"/>
            </a:br>
            <a:r>
              <a:rPr lang="en-GB" altLang="en-US"/>
              <a:t>Organization</a:t>
            </a:r>
          </a:p>
        </p:txBody>
      </p:sp>
      <p:pic>
        <p:nvPicPr>
          <p:cNvPr id="61445" name="Picture 5">
            <a:extLst>
              <a:ext uri="{FF2B5EF4-FFF2-40B4-BE49-F238E27FC236}">
                <a16:creationId xmlns:a16="http://schemas.microsoft.com/office/drawing/2014/main" id="{8EE8EA1A-72E0-4FB9-A16F-16DB9EB0F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225"/>
            <a:ext cx="5019675" cy="668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1441E48-FEE5-4C4C-BFC7-EA4FB83860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15"/>
    </mc:Choice>
    <mc:Fallback>
      <p:transition spd="slow" advTm="16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7D143B9-6F1D-475D-A71C-E7EF6E362C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Micro-programmed Control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595DF11-D849-48E5-A63A-3B855A2659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Use sequences of instructions (see earlier notes) to control complex operations</a:t>
            </a:r>
          </a:p>
          <a:p>
            <a:r>
              <a:rPr lang="en-GB" altLang="en-US"/>
              <a:t>Called micro-programming or firmware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0DEDCB-FDB6-4D65-824A-58B88103A7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60"/>
    </mc:Choice>
    <mc:Fallback>
      <p:transition spd="slow" advTm="49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2" name="Rectangle 6">
            <a:extLst>
              <a:ext uri="{FF2B5EF4-FFF2-40B4-BE49-F238E27FC236}">
                <a16:creationId xmlns:a16="http://schemas.microsoft.com/office/drawing/2014/main" id="{4C4F6F94-55BC-48AD-9AF2-81D65C708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 Taxonomy of Microinstructions</a:t>
            </a:r>
          </a:p>
        </p:txBody>
      </p:sp>
      <p:sp>
        <p:nvSpPr>
          <p:cNvPr id="101383" name="Rectangle 7">
            <a:extLst>
              <a:ext uri="{FF2B5EF4-FFF2-40B4-BE49-F238E27FC236}">
                <a16:creationId xmlns:a16="http://schemas.microsoft.com/office/drawing/2014/main" id="{F5374C38-E21A-43CC-8511-DC290A555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Vertical/horizontal</a:t>
            </a:r>
          </a:p>
          <a:p>
            <a:r>
              <a:rPr lang="en-GB" altLang="en-US"/>
              <a:t>Packed/unpacked</a:t>
            </a:r>
          </a:p>
          <a:p>
            <a:r>
              <a:rPr lang="en-GB" altLang="en-US"/>
              <a:t>Hard/soft microprogramming</a:t>
            </a:r>
          </a:p>
          <a:p>
            <a:r>
              <a:rPr lang="en-GB" altLang="en-US"/>
              <a:t>Direct/indirect encoding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61B211C-587C-4E68-AF40-FCBD2F4163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74"/>
    </mc:Choice>
    <mc:Fallback>
      <p:transition spd="slow" advTm="28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C7F7C0FB-0629-4867-BF37-F2BD886E8A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Required Reading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847B937F-7B09-4199-8940-5BCEFA720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/>
              <a:t>Stallings chapter </a:t>
            </a:r>
            <a:r>
              <a:rPr lang="id-ID" altLang="en-US" dirty="0"/>
              <a:t>21</a:t>
            </a:r>
            <a:endParaRPr lang="en-GB" altLang="en-US" dirty="0"/>
          </a:p>
          <a:p>
            <a:pPr>
              <a:buFontTx/>
              <a:buNone/>
            </a:pPr>
            <a:endParaRPr lang="en-GB" alt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647253-827F-4D7E-B41D-B658A8E074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22"/>
    </mc:Choice>
    <mc:Fallback>
      <p:transition spd="slow" advTm="44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>
            <a:extLst>
              <a:ext uri="{FF2B5EF4-FFF2-40B4-BE49-F238E27FC236}">
                <a16:creationId xmlns:a16="http://schemas.microsoft.com/office/drawing/2014/main" id="{49F207EE-DAAF-4B17-99C7-E36FBA6198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Implementation (1)</a:t>
            </a:r>
          </a:p>
        </p:txBody>
      </p:sp>
      <p:sp>
        <p:nvSpPr>
          <p:cNvPr id="26629" name="Rectangle 5">
            <a:extLst>
              <a:ext uri="{FF2B5EF4-FFF2-40B4-BE49-F238E27FC236}">
                <a16:creationId xmlns:a16="http://schemas.microsoft.com/office/drawing/2014/main" id="{6F7E1564-660D-43F6-921E-5C5BEB035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All the control unit does is generate a set of control signals</a:t>
            </a:r>
          </a:p>
          <a:p>
            <a:r>
              <a:rPr lang="en-GB" altLang="en-US"/>
              <a:t>Each control signal is on or off</a:t>
            </a:r>
          </a:p>
          <a:p>
            <a:r>
              <a:rPr lang="en-GB" altLang="en-US"/>
              <a:t>Represent each control signal by a bit</a:t>
            </a:r>
          </a:p>
          <a:p>
            <a:r>
              <a:rPr lang="en-GB" altLang="en-US"/>
              <a:t>Have a control word for each micro-operation</a:t>
            </a:r>
          </a:p>
          <a:p>
            <a:r>
              <a:rPr lang="en-GB" altLang="en-US"/>
              <a:t>Have a sequence of control words for each machine code instruction</a:t>
            </a:r>
          </a:p>
          <a:p>
            <a:r>
              <a:rPr lang="en-GB" altLang="en-US"/>
              <a:t>Add an address to specify the next micro-instruction, depending on conditions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D06603C-0C6C-435A-BB0A-A354439407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28"/>
    </mc:Choice>
    <mc:Fallback>
      <p:transition spd="slow" advTm="78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>
            <a:extLst>
              <a:ext uri="{FF2B5EF4-FFF2-40B4-BE49-F238E27FC236}">
                <a16:creationId xmlns:a16="http://schemas.microsoft.com/office/drawing/2014/main" id="{5B0B219A-C4B5-453C-9DE0-662F1A610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Implementation (2)</a:t>
            </a:r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D424FC0A-2762-40B8-B13B-90D72C40A7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Today’s large microprocessor</a:t>
            </a:r>
          </a:p>
          <a:p>
            <a:pPr lvl="1"/>
            <a:r>
              <a:rPr lang="en-GB" altLang="en-US"/>
              <a:t>Many instructions and associated register-level hardware</a:t>
            </a:r>
          </a:p>
          <a:p>
            <a:pPr lvl="1"/>
            <a:r>
              <a:rPr lang="en-GB" altLang="en-US"/>
              <a:t>Many control points to be manipulated</a:t>
            </a:r>
          </a:p>
          <a:p>
            <a:r>
              <a:rPr lang="en-GB" altLang="en-US"/>
              <a:t>This results in control memory that</a:t>
            </a:r>
          </a:p>
          <a:p>
            <a:pPr lvl="1"/>
            <a:r>
              <a:rPr lang="en-GB" altLang="en-US"/>
              <a:t>Contains a large number of words</a:t>
            </a:r>
          </a:p>
          <a:p>
            <a:pPr lvl="2"/>
            <a:r>
              <a:rPr lang="en-GB" altLang="en-US"/>
              <a:t>co-responding to the number of instructions to be executed</a:t>
            </a:r>
          </a:p>
          <a:p>
            <a:pPr lvl="1"/>
            <a:r>
              <a:rPr lang="en-GB" altLang="en-US"/>
              <a:t>Has a wide word width </a:t>
            </a:r>
          </a:p>
          <a:p>
            <a:pPr lvl="2"/>
            <a:r>
              <a:rPr lang="en-GB" altLang="en-US"/>
              <a:t>Due to the large number of control points to be manipulated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076D89-E721-47EB-A398-18F8ABE3E5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455"/>
    </mc:Choice>
    <mc:Fallback>
      <p:transition spd="slow" advTm="64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E4D231B-7B5B-464A-B87B-F6BDE28540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Micro-program Word Length</a:t>
            </a:r>
            <a:endParaRPr lang="en-GB" altLang="en-US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0D08AEBD-686D-421C-BFDD-59E3E47B75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Based on 3 factors</a:t>
            </a:r>
          </a:p>
          <a:p>
            <a:pPr lvl="1"/>
            <a:r>
              <a:rPr lang="en-GB" altLang="en-US"/>
              <a:t>Maximum number of simultaneous micro-operations supported</a:t>
            </a:r>
          </a:p>
          <a:p>
            <a:pPr lvl="1"/>
            <a:r>
              <a:rPr lang="en-GB" altLang="en-US"/>
              <a:t>The way control information is represented or encoded</a:t>
            </a:r>
          </a:p>
          <a:p>
            <a:pPr lvl="1"/>
            <a:r>
              <a:rPr lang="en-GB" altLang="en-US"/>
              <a:t>The way in which the next micro-instruction address is specified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080E04-B103-43CD-8F82-66549F8DC4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97"/>
    </mc:Choice>
    <mc:Fallback>
      <p:transition spd="slow" advTm="56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6BBE8448-716E-4F19-98BE-E9A676F7E3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Micro-instruction Types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70843EF2-21EF-4E36-818E-B787219568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Each micro-instruction specifies single (or few) micro-operations to be performed</a:t>
            </a:r>
          </a:p>
          <a:p>
            <a:pPr lvl="1"/>
            <a:r>
              <a:rPr lang="en-GB" altLang="en-US"/>
              <a:t> (</a:t>
            </a:r>
            <a:r>
              <a:rPr lang="en-GB" altLang="en-US" i="1"/>
              <a:t>vertical </a:t>
            </a:r>
            <a:r>
              <a:rPr lang="en-GB" altLang="en-US"/>
              <a:t>micro-programming)</a:t>
            </a:r>
          </a:p>
          <a:p>
            <a:r>
              <a:rPr lang="en-GB" altLang="en-US"/>
              <a:t>Each micro-instruction specifies many different micro-operations to be performed in parallel</a:t>
            </a:r>
          </a:p>
          <a:p>
            <a:pPr lvl="1"/>
            <a:r>
              <a:rPr lang="en-GB" altLang="en-US"/>
              <a:t>(</a:t>
            </a:r>
            <a:r>
              <a:rPr lang="en-GB" altLang="en-US" i="1"/>
              <a:t>horizontal </a:t>
            </a:r>
            <a:r>
              <a:rPr lang="en-GB" altLang="en-US"/>
              <a:t>micro-programming)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19A65F5-1389-452A-B1C3-1B50D7044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34"/>
    </mc:Choice>
    <mc:Fallback>
      <p:transition spd="slow" advTm="31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75275A90-6034-4ED8-B44B-65A6E9F88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Vertical Micro-programming</a:t>
            </a:r>
            <a:endParaRPr lang="en-GB" altLang="en-US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08B81C5B-4FAA-4220-88AB-174FC8F6D6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Width is narrow</a:t>
            </a:r>
          </a:p>
          <a:p>
            <a:r>
              <a:rPr lang="en-GB" altLang="en-US"/>
              <a:t>n control signals encoded into log</a:t>
            </a:r>
            <a:r>
              <a:rPr lang="en-GB" altLang="en-US" baseline="-25000"/>
              <a:t>2</a:t>
            </a:r>
            <a:r>
              <a:rPr lang="en-GB" altLang="en-US"/>
              <a:t> n bits</a:t>
            </a:r>
          </a:p>
          <a:p>
            <a:r>
              <a:rPr lang="en-GB" altLang="en-US"/>
              <a:t>Limited ability to express parallelism</a:t>
            </a:r>
          </a:p>
          <a:p>
            <a:r>
              <a:rPr lang="en-GB" altLang="en-US"/>
              <a:t>Considerable encoding of control information requires external memory word decoder to identify the exact control line being manipulated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97AD30-8DD2-48A7-A0FE-5EA13C3EAA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35"/>
    </mc:Choice>
    <mc:Fallback>
      <p:transition spd="slow" advTm="51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D9031E9E-5271-42ED-810C-6C4CCCB6E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Horizontal Micro-programming</a:t>
            </a:r>
            <a:endParaRPr lang="en-GB" altLang="en-U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541F7440-3AD2-4A93-A9C4-D40E63B5DB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Wide memory word</a:t>
            </a:r>
          </a:p>
          <a:p>
            <a:r>
              <a:rPr lang="en-GB" altLang="en-US"/>
              <a:t>High degree of parallel operations possible</a:t>
            </a:r>
          </a:p>
          <a:p>
            <a:r>
              <a:rPr lang="en-GB" altLang="en-US"/>
              <a:t>Little encoding of control information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3681209-B014-4D21-8972-8CE34684C3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04"/>
    </mc:Choice>
    <mc:Fallback>
      <p:transition spd="slow" advTm="23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A8e">
  <a:themeElements>
    <a:clrScheme name="COA8e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A8e">
      <a:majorFont>
        <a:latin typeface="Arial Black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COA8e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8e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8e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COA8e</Template>
  <TotalTime>466</TotalTime>
  <Words>680</Words>
  <Application>Microsoft Office PowerPoint</Application>
  <PresentationFormat>On-screen Show (4:3)</PresentationFormat>
  <Paragraphs>147</Paragraphs>
  <Slides>31</Slides>
  <Notes>21</Notes>
  <HiddenSlides>0</HiddenSlides>
  <MMClips>31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Times New Roman</vt:lpstr>
      <vt:lpstr>Arial Black</vt:lpstr>
      <vt:lpstr>Verdana</vt:lpstr>
      <vt:lpstr>Monotype Sorts</vt:lpstr>
      <vt:lpstr>Arial</vt:lpstr>
      <vt:lpstr>COA8e</vt:lpstr>
      <vt:lpstr>William Stallings  Computer Organization  and Architecture 8th Edition</vt:lpstr>
      <vt:lpstr>Control Unit Organization</vt:lpstr>
      <vt:lpstr>Micro-programmed Control</vt:lpstr>
      <vt:lpstr>Implementation (1)</vt:lpstr>
      <vt:lpstr>Implementation (2)</vt:lpstr>
      <vt:lpstr>Micro-program Word Length</vt:lpstr>
      <vt:lpstr>Micro-instruction Types</vt:lpstr>
      <vt:lpstr>Vertical Micro-programming</vt:lpstr>
      <vt:lpstr>Horizontal Micro-programming</vt:lpstr>
      <vt:lpstr>Typical Microinstruction Formats</vt:lpstr>
      <vt:lpstr>Compromise</vt:lpstr>
      <vt:lpstr>Organization of Control Memory</vt:lpstr>
      <vt:lpstr>Control Unit</vt:lpstr>
      <vt:lpstr>Control Unit Function</vt:lpstr>
      <vt:lpstr>Next Address Decision</vt:lpstr>
      <vt:lpstr>Functioning of Microprogrammed  Control Unit</vt:lpstr>
      <vt:lpstr>Wilkes Control</vt:lpstr>
      <vt:lpstr>Wilkes's Microprogrammed Control Unit</vt:lpstr>
      <vt:lpstr>Advantages and Disadvantages of Microprogramming</vt:lpstr>
      <vt:lpstr>Tasks Done By Microprogrammed Control Unit</vt:lpstr>
      <vt:lpstr>Design Considerations</vt:lpstr>
      <vt:lpstr>Sequencing Techniques</vt:lpstr>
      <vt:lpstr>Branch Control Logic:  Two Address Fields</vt:lpstr>
      <vt:lpstr>Branch Control Logic: Single  Address Field</vt:lpstr>
      <vt:lpstr>Branch Control  Logic: Variable  Format</vt:lpstr>
      <vt:lpstr>Address Generation</vt:lpstr>
      <vt:lpstr>Execution</vt:lpstr>
      <vt:lpstr>Execute</vt:lpstr>
      <vt:lpstr>Control Unit  Organization</vt:lpstr>
      <vt:lpstr>A Taxonomy of Microinstructions</vt:lpstr>
      <vt:lpstr>Required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 Microprogrammed Control</dc:title>
  <dc:creator>Adrian J Pullin</dc:creator>
  <cp:lastModifiedBy>Adi Wibowo</cp:lastModifiedBy>
  <cp:revision>60</cp:revision>
  <dcterms:created xsi:type="dcterms:W3CDTF">1998-11-24T13:30:26Z</dcterms:created>
  <dcterms:modified xsi:type="dcterms:W3CDTF">2020-06-04T00:10:01Z</dcterms:modified>
</cp:coreProperties>
</file>